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0"/>
  </p:normalViewPr>
  <p:slideViewPr>
    <p:cSldViewPr snapToGrid="0">
      <p:cViewPr varScale="1">
        <p:scale>
          <a:sx n="106" d="100"/>
          <a:sy n="106"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C850-1487-211C-2DCD-7CB993C5BABF}"/>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6650F261-B0B2-5881-34B3-B61C04C023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B72DF4B0-2927-A325-EF25-5825CF0A6CCF}"/>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21063995-BB67-99CF-07CE-86D687E2A4E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A35BFE7-82A3-16C0-FFD8-86DBD5ED57D1}"/>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502799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BF7537-DDD7-F134-27EA-23ADE7FAE2F3}"/>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DF722C50-6BF6-1FCC-9357-A71B1B40D7BA}"/>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394BB790-40E2-9B7F-C0FF-BB55AF434F43}"/>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2EEF024F-D7B9-D292-94E8-D6F46507E3FD}"/>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88139FB-9151-B9F2-7F60-A8866A552D08}"/>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3014764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662600-77B3-176C-4031-DA5B3461E620}"/>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6652C53B-6BE1-AFCA-ECE3-8E4546075935}"/>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412E5A06-D08F-F067-B237-D8981E9A4F90}"/>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B73DFB09-302A-8363-9C3B-5ECBEC2AC5D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9D6DF63-3F38-74E1-9013-625789E8C114}"/>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205502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D80370-2F6D-6D28-0468-492CDEB897E6}"/>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432E92E4-E99A-05EE-C095-2BD1BF96490B}"/>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7FA74660-4A83-D47C-0506-F75F7194B194}"/>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5D05A109-78EA-46AC-6D3A-B3CC29F18D07}"/>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5B45151A-6CDC-2FF9-FD2D-0F147B235800}"/>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62453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E40EF0-364D-476E-73EE-15383F5343FE}"/>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BD8D3596-ED82-C402-80CB-38074CE469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CBABB13F-ED2D-20C0-3A6A-5CF07C0B7AC7}"/>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71CF5DD9-EAA3-E6B8-2D5A-C2053BF673A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B6EDAA8-B7FB-F394-3C9F-DD2A952527A0}"/>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484192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0854F4-974A-A3F4-B2E4-F1A6A7400A5F}"/>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43B87E7-13BF-C97D-26C4-7E790363D2D0}"/>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FF380237-E5DF-6548-DE2C-F94D8E57AEF5}"/>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B0A80346-AA63-7C72-FEAE-9427521A2724}"/>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F61FA1B5-1079-E4DB-B082-7324861A88FB}"/>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A6E68F58-6622-B939-F639-F7115E104C96}"/>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2196390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1423D3-FBFD-57B0-5084-52B64A3DC23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BD2FE6D-5EF1-8BB4-7758-E51B9A6F7A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9F0106EA-5467-5494-DB9E-4A1B74B08853}"/>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AD74CE47-08E2-04A9-9028-DD352059D6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671149E5-AF7A-CC2D-9679-D648D40364F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45F1B70B-C4A3-E66E-5C4C-44D74AB89758}"/>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8" name="Marcador de pie de página 7">
            <a:extLst>
              <a:ext uri="{FF2B5EF4-FFF2-40B4-BE49-F238E27FC236}">
                <a16:creationId xmlns:a16="http://schemas.microsoft.com/office/drawing/2014/main" id="{63F3BBD7-B351-9022-ED82-8A12D460E277}"/>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9FF815E7-891C-6BC7-9111-16A0FAC6FE0C}"/>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3800124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1627BA-4DF3-7C62-B367-F8D8345E63BE}"/>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1314B9F7-0CE5-BE50-5645-35F68F0AD0D2}"/>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4" name="Marcador de pie de página 3">
            <a:extLst>
              <a:ext uri="{FF2B5EF4-FFF2-40B4-BE49-F238E27FC236}">
                <a16:creationId xmlns:a16="http://schemas.microsoft.com/office/drawing/2014/main" id="{54D57475-7AD2-E012-5465-BEE295B0582A}"/>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FC2186DD-72BD-D817-059A-7CABCDF0AC46}"/>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194449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0C18D97-F4B9-5D4C-435C-B6010FD8ED14}"/>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3" name="Marcador de pie de página 2">
            <a:extLst>
              <a:ext uri="{FF2B5EF4-FFF2-40B4-BE49-F238E27FC236}">
                <a16:creationId xmlns:a16="http://schemas.microsoft.com/office/drawing/2014/main" id="{1B5EF762-BF56-1F97-4515-78779C8A763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5F6DCFD9-09EC-18FE-DD0E-B0C1CCE38789}"/>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16848448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D56590-102F-42D1-430C-F1B7B6BADFD7}"/>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85601402-B2A9-EEDC-6E60-9C4949DD32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2BE9E70E-A119-E5BA-9B21-1FBA771F18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91855ADB-FF95-9ADD-864F-451412BBAEEA}"/>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9D28B8BD-6046-E92A-5C1A-F399CDD2EB70}"/>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8284F27-0FFD-6BA0-BBCF-96D71EDB3C15}"/>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4106798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9FE781-85F6-C303-C64C-5BC387638C0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49BD8A8-5ECE-3ABE-956F-A77CC9FD2A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4D795EAE-BB71-E92F-60CA-CC21C500A9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32AB8D4C-CB6D-243E-F367-9C22632BEED6}"/>
              </a:ext>
            </a:extLst>
          </p:cNvPr>
          <p:cNvSpPr>
            <a:spLocks noGrp="1"/>
          </p:cNvSpPr>
          <p:nvPr>
            <p:ph type="dt" sz="half" idx="10"/>
          </p:nvPr>
        </p:nvSpPr>
        <p:spPr/>
        <p:txBody>
          <a:bodyPr/>
          <a:lstStyle/>
          <a:p>
            <a:fld id="{BDF2E4B6-51A1-3A44-91C5-85565FE14F55}"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FA9C6682-0259-4CCD-81A4-E4C00153E10D}"/>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53F3C14E-3166-CB77-534E-CA5A26287C7A}"/>
              </a:ext>
            </a:extLst>
          </p:cNvPr>
          <p:cNvSpPr>
            <a:spLocks noGrp="1"/>
          </p:cNvSpPr>
          <p:nvPr>
            <p:ph type="sldNum" sz="quarter" idx="12"/>
          </p:nvPr>
        </p:nvSpPr>
        <p:spPr/>
        <p:txBody>
          <a:body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3538976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9EAF3DB-3F1D-33DF-A70B-EC55177B8A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30BF20DF-7199-0326-3318-C7F91D3A42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FB408AD-19C6-F988-0572-CB2A4E434B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F2E4B6-51A1-3A44-91C5-85565FE14F55}"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C86DFF62-162D-5FF1-C610-4018C9C829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0B40A320-3C73-F387-67CE-9B5424AA4D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05783D-A68C-C742-ACF2-842B0E1410E6}" type="slidenum">
              <a:rPr lang="es-ES_tradnl" smtClean="0"/>
              <a:t>‹Nº›</a:t>
            </a:fld>
            <a:endParaRPr lang="es-ES_tradnl"/>
          </a:p>
        </p:txBody>
      </p:sp>
    </p:spTree>
    <p:extLst>
      <p:ext uri="{BB962C8B-B14F-4D97-AF65-F5344CB8AC3E}">
        <p14:creationId xmlns:p14="http://schemas.microsoft.com/office/powerpoint/2010/main" val="2338013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B919E5-5C35-61C6-B54F-1AE295E25D71}"/>
              </a:ext>
            </a:extLst>
          </p:cNvPr>
          <p:cNvSpPr>
            <a:spLocks noGrp="1"/>
          </p:cNvSpPr>
          <p:nvPr>
            <p:ph type="ctrTitle"/>
          </p:nvPr>
        </p:nvSpPr>
        <p:spPr/>
        <p:txBody>
          <a:bodyPr>
            <a:normAutofit fontScale="90000"/>
          </a:bodyPr>
          <a:lstStyle/>
          <a:p>
            <a:r>
              <a:rPr lang="es-ES_tradnl" dirty="0"/>
              <a:t>Capítulo 7. Los problemas de crecimiento en América Latina</a:t>
            </a:r>
          </a:p>
        </p:txBody>
      </p:sp>
    </p:spTree>
    <p:extLst>
      <p:ext uri="{BB962C8B-B14F-4D97-AF65-F5344CB8AC3E}">
        <p14:creationId xmlns:p14="http://schemas.microsoft.com/office/powerpoint/2010/main" val="1640462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6B72A9-0267-1F59-7D91-21762EE91311}"/>
              </a:ext>
            </a:extLst>
          </p:cNvPr>
          <p:cNvSpPr>
            <a:spLocks noGrp="1"/>
          </p:cNvSpPr>
          <p:nvPr>
            <p:ph type="title"/>
          </p:nvPr>
        </p:nvSpPr>
        <p:spPr/>
        <p:txBody>
          <a:bodyPr/>
          <a:lstStyle/>
          <a:p>
            <a:r>
              <a:rPr lang="es-ES_tradnl" dirty="0"/>
              <a:t>Pandemia y crecimiento</a:t>
            </a:r>
          </a:p>
        </p:txBody>
      </p:sp>
      <p:sp>
        <p:nvSpPr>
          <p:cNvPr id="3" name="Marcador de contenido 2">
            <a:extLst>
              <a:ext uri="{FF2B5EF4-FFF2-40B4-BE49-F238E27FC236}">
                <a16:creationId xmlns:a16="http://schemas.microsoft.com/office/drawing/2014/main" id="{FF53E0F0-EDDC-82C7-C545-8428CED5FF5B}"/>
              </a:ext>
            </a:extLst>
          </p:cNvPr>
          <p:cNvSpPr>
            <a:spLocks noGrp="1"/>
          </p:cNvSpPr>
          <p:nvPr>
            <p:ph idx="1"/>
          </p:nvPr>
        </p:nvSpPr>
        <p:spPr/>
        <p:txBody>
          <a:bodyPr/>
          <a:lstStyle/>
          <a:p>
            <a:r>
              <a:rPr lang="es-ES_tradnl" dirty="0"/>
              <a:t>En diciembre de 2019 en la ciudad de Wuhan, capital de la provincia de Hubei, en la República Popular China se presentó el primer caso de un nuevo virus que rápidamente se extendió por todo el planeta generando una pandemia conocida como Covid-19.</a:t>
            </a:r>
          </a:p>
          <a:p>
            <a:r>
              <a:rPr lang="es-ES_tradnl" dirty="0"/>
              <a:t>En todos los países del mundo las medidas de mitigación se centraron en el cierre abrupto de la economía, la disminución de los flujos comerciales, de los viajes y de la interacción social. Los efectos de esas medidas en el mundo fueron devastadores, causando una de las crisis económicas más fuertes que haya sufrido la humanidad desde el colapso de la Gran Recesión de los años treinta.</a:t>
            </a:r>
          </a:p>
        </p:txBody>
      </p:sp>
    </p:spTree>
    <p:extLst>
      <p:ext uri="{BB962C8B-B14F-4D97-AF65-F5344CB8AC3E}">
        <p14:creationId xmlns:p14="http://schemas.microsoft.com/office/powerpoint/2010/main" val="150210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A293DB-BE62-2E6C-A5D8-F25036697083}"/>
              </a:ext>
            </a:extLst>
          </p:cNvPr>
          <p:cNvSpPr>
            <a:spLocks noGrp="1"/>
          </p:cNvSpPr>
          <p:nvPr>
            <p:ph type="title"/>
          </p:nvPr>
        </p:nvSpPr>
        <p:spPr/>
        <p:txBody>
          <a:bodyPr/>
          <a:lstStyle/>
          <a:p>
            <a:r>
              <a:rPr lang="es-ES_tradnl" dirty="0"/>
              <a:t>Pandemia y crisis</a:t>
            </a:r>
          </a:p>
        </p:txBody>
      </p:sp>
      <p:sp>
        <p:nvSpPr>
          <p:cNvPr id="7" name="CuadroTexto 6">
            <a:extLst>
              <a:ext uri="{FF2B5EF4-FFF2-40B4-BE49-F238E27FC236}">
                <a16:creationId xmlns:a16="http://schemas.microsoft.com/office/drawing/2014/main" id="{26F0A76D-C8A9-EDDF-D58A-7DA9393F0FAC}"/>
              </a:ext>
            </a:extLst>
          </p:cNvPr>
          <p:cNvSpPr txBox="1"/>
          <p:nvPr/>
        </p:nvSpPr>
        <p:spPr>
          <a:xfrm>
            <a:off x="377041" y="1464806"/>
            <a:ext cx="5835073" cy="489364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buFont typeface="Arial" panose="020B0604020202020204" pitchFamily="34" charset="0"/>
              <a:buChar char="•"/>
            </a:pPr>
            <a:r>
              <a:rPr lang="es-ES_tradnl" sz="2400" dirty="0"/>
              <a:t>De acuerdo con datos del Banco Mundial, mostrados en la </a:t>
            </a:r>
            <a:r>
              <a:rPr lang="es-ES_tradnl" sz="2400" dirty="0" smtClean="0"/>
              <a:t>tabla</a:t>
            </a:r>
            <a:r>
              <a:rPr lang="es-ES_tradnl" sz="2400" dirty="0"/>
              <a:t>, el mundo disminuyó su tasa de crecimiento económico en -</a:t>
            </a:r>
            <a:r>
              <a:rPr lang="es-ES_tradnl" sz="2400" dirty="0" smtClean="0"/>
              <a:t>3.5 % </a:t>
            </a:r>
            <a:r>
              <a:rPr lang="es-ES_tradnl" sz="2400" dirty="0"/>
              <a:t>durante el 2020 a causa de la pandemia.</a:t>
            </a:r>
          </a:p>
          <a:p>
            <a:pPr marL="342900" indent="-342900">
              <a:buFont typeface="Arial" panose="020B0604020202020204" pitchFamily="34" charset="0"/>
              <a:buChar char="•"/>
            </a:pPr>
            <a:r>
              <a:rPr lang="es-ES_tradnl" sz="2400" dirty="0"/>
              <a:t>Para las economías </a:t>
            </a:r>
            <a:r>
              <a:rPr lang="es-ES_tradnl" sz="2400" dirty="0" smtClean="0"/>
              <a:t>latinoamericanas, </a:t>
            </a:r>
            <a:r>
              <a:rPr lang="es-ES_tradnl" sz="2400" dirty="0"/>
              <a:t>las cosas se tornaron peor que en otras regiones del mundo, nuestros países disminuyeron su tasa de crecimiento en </a:t>
            </a:r>
            <a:r>
              <a:rPr lang="es-ES_tradnl" sz="2400" dirty="0" smtClean="0"/>
              <a:t/>
            </a:r>
            <a:br>
              <a:rPr lang="es-ES_tradnl" sz="2400" dirty="0" smtClean="0"/>
            </a:br>
            <a:r>
              <a:rPr lang="es-ES_tradnl" sz="2400" dirty="0" smtClean="0"/>
              <a:t>-</a:t>
            </a:r>
            <a:r>
              <a:rPr lang="es-ES_tradnl" sz="2400" dirty="0"/>
              <a:t>6.5%, siendo Argentina y México las naciones más afectadas con una disminución de -</a:t>
            </a:r>
            <a:r>
              <a:rPr lang="es-ES_tradnl" sz="2400" dirty="0" smtClean="0"/>
              <a:t>9.9 % </a:t>
            </a:r>
            <a:r>
              <a:rPr lang="es-ES_tradnl" sz="2400" dirty="0"/>
              <a:t>y -</a:t>
            </a:r>
            <a:r>
              <a:rPr lang="es-ES_tradnl" sz="2400" dirty="0" smtClean="0"/>
              <a:t>8.3 % </a:t>
            </a:r>
            <a:r>
              <a:rPr lang="es-ES_tradnl" sz="2400" dirty="0"/>
              <a:t>respectivamente.</a:t>
            </a:r>
          </a:p>
        </p:txBody>
      </p:sp>
      <p:pic>
        <p:nvPicPr>
          <p:cNvPr id="10" name="Imagen 9">
            <a:extLst>
              <a:ext uri="{FF2B5EF4-FFF2-40B4-BE49-F238E27FC236}">
                <a16:creationId xmlns:a16="http://schemas.microsoft.com/office/drawing/2014/main" id="{10C2B869-BCDA-5302-CD7D-9FD76DF0A2D6}"/>
              </a:ext>
            </a:extLst>
          </p:cNvPr>
          <p:cNvPicPr>
            <a:picLocks noChangeAspect="1"/>
          </p:cNvPicPr>
          <p:nvPr/>
        </p:nvPicPr>
        <p:blipFill>
          <a:blip r:embed="rId2"/>
          <a:stretch>
            <a:fillRect/>
          </a:stretch>
        </p:blipFill>
        <p:spPr>
          <a:xfrm>
            <a:off x="6440867" y="1546573"/>
            <a:ext cx="5374092" cy="4811880"/>
          </a:xfrm>
          <a:prstGeom prst="rect">
            <a:avLst/>
          </a:prstGeom>
        </p:spPr>
      </p:pic>
      <p:sp>
        <p:nvSpPr>
          <p:cNvPr id="11" name="CuadroTexto 10">
            <a:extLst>
              <a:ext uri="{FF2B5EF4-FFF2-40B4-BE49-F238E27FC236}">
                <a16:creationId xmlns:a16="http://schemas.microsoft.com/office/drawing/2014/main" id="{316EC350-BAA5-F533-8FEF-937313280694}"/>
              </a:ext>
            </a:extLst>
          </p:cNvPr>
          <p:cNvSpPr txBox="1"/>
          <p:nvPr/>
        </p:nvSpPr>
        <p:spPr>
          <a:xfrm>
            <a:off x="6676571" y="1190171"/>
            <a:ext cx="5138388" cy="369332"/>
          </a:xfrm>
          <a:prstGeom prst="rect">
            <a:avLst/>
          </a:prstGeom>
          <a:noFill/>
        </p:spPr>
        <p:txBody>
          <a:bodyPr wrap="square" rtlCol="0">
            <a:spAutoFit/>
          </a:bodyPr>
          <a:lstStyle/>
          <a:p>
            <a:r>
              <a:rPr lang="es-ES_tradnl" dirty="0"/>
              <a:t>Tabla 7.1 Tasas de crecimiento del PIB</a:t>
            </a:r>
          </a:p>
        </p:txBody>
      </p:sp>
    </p:spTree>
    <p:extLst>
      <p:ext uri="{BB962C8B-B14F-4D97-AF65-F5344CB8AC3E}">
        <p14:creationId xmlns:p14="http://schemas.microsoft.com/office/powerpoint/2010/main" val="4074781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DEAF42-7C38-AC9C-A19C-CD658BE9E3C1}"/>
              </a:ext>
            </a:extLst>
          </p:cNvPr>
          <p:cNvSpPr>
            <a:spLocks noGrp="1"/>
          </p:cNvSpPr>
          <p:nvPr>
            <p:ph type="title"/>
          </p:nvPr>
        </p:nvSpPr>
        <p:spPr/>
        <p:txBody>
          <a:bodyPr/>
          <a:lstStyle/>
          <a:p>
            <a:r>
              <a:rPr lang="es-ES_tradnl" dirty="0"/>
              <a:t>Crecimiento en América Latina (1955-2019)</a:t>
            </a:r>
          </a:p>
        </p:txBody>
      </p:sp>
      <p:pic>
        <p:nvPicPr>
          <p:cNvPr id="5" name="Imagen 4">
            <a:extLst>
              <a:ext uri="{FF2B5EF4-FFF2-40B4-BE49-F238E27FC236}">
                <a16:creationId xmlns:a16="http://schemas.microsoft.com/office/drawing/2014/main" id="{551EFAF8-144C-3546-7EA3-9A6443D31DBB}"/>
              </a:ext>
            </a:extLst>
          </p:cNvPr>
          <p:cNvPicPr>
            <a:picLocks noChangeAspect="1"/>
          </p:cNvPicPr>
          <p:nvPr/>
        </p:nvPicPr>
        <p:blipFill>
          <a:blip r:embed="rId2"/>
          <a:stretch>
            <a:fillRect/>
          </a:stretch>
        </p:blipFill>
        <p:spPr>
          <a:xfrm>
            <a:off x="5659829" y="2166256"/>
            <a:ext cx="5693971" cy="3374205"/>
          </a:xfrm>
          <a:prstGeom prst="rect">
            <a:avLst/>
          </a:prstGeom>
        </p:spPr>
      </p:pic>
      <p:sp>
        <p:nvSpPr>
          <p:cNvPr id="7" name="CuadroTexto 6">
            <a:extLst>
              <a:ext uri="{FF2B5EF4-FFF2-40B4-BE49-F238E27FC236}">
                <a16:creationId xmlns:a16="http://schemas.microsoft.com/office/drawing/2014/main" id="{560D6E7A-51AE-5713-10BF-3B0187434609}"/>
              </a:ext>
            </a:extLst>
          </p:cNvPr>
          <p:cNvSpPr txBox="1"/>
          <p:nvPr/>
        </p:nvSpPr>
        <p:spPr>
          <a:xfrm>
            <a:off x="150421" y="1419576"/>
            <a:ext cx="5240977" cy="532453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buFont typeface="Arial" panose="020B0604020202020204" pitchFamily="34" charset="0"/>
              <a:buChar char="•"/>
            </a:pPr>
            <a:r>
              <a:rPr lang="es-ES_tradnl" sz="2000" dirty="0"/>
              <a:t>Las tasas de crecimiento del PIB per cápita en las principales economías de América Latina en los últimos 64 años presentan un comportamiento más heterogéneo y diferenciado hasta antes de 1985. </a:t>
            </a:r>
          </a:p>
          <a:p>
            <a:pPr marL="285750" indent="-285750">
              <a:buFont typeface="Arial" panose="020B0604020202020204" pitchFamily="34" charset="0"/>
              <a:buChar char="•"/>
            </a:pPr>
            <a:r>
              <a:rPr lang="es-ES_tradnl" sz="2000" dirty="0"/>
              <a:t>Por ejemplo, para 1975, mientras Colombia y Ecuador están la fase de auge del ciclo (el punto más </a:t>
            </a:r>
            <a:r>
              <a:rPr lang="es-ES_tradnl" sz="2000" dirty="0" smtClean="0"/>
              <a:t>alto), </a:t>
            </a:r>
            <a:r>
              <a:rPr lang="es-ES_tradnl" sz="2000" dirty="0"/>
              <a:t>Perú, México y Brasil inician una fase de contracción mientras que Argentina se encamina y Chile se encuentra en la fase de depresión (el punto más bajo del </a:t>
            </a:r>
            <a:r>
              <a:rPr lang="es-ES_tradnl" sz="2000" dirty="0" smtClean="0"/>
              <a:t>ciclo).</a:t>
            </a:r>
            <a:endParaRPr lang="es-ES_tradnl" sz="2000" dirty="0"/>
          </a:p>
          <a:p>
            <a:pPr marL="285750" indent="-285750">
              <a:buFont typeface="Arial" panose="020B0604020202020204" pitchFamily="34" charset="0"/>
              <a:buChar char="•"/>
            </a:pPr>
            <a:r>
              <a:rPr lang="es-ES_tradnl" sz="2000" dirty="0"/>
              <a:t>A partir de 1985, los ciclos económicos de los países más dinámicos de América Latina parecen acompasarse más: solo Ecuador y México reportan un movimiento descendente en el ciclo.</a:t>
            </a:r>
          </a:p>
        </p:txBody>
      </p:sp>
      <p:sp>
        <p:nvSpPr>
          <p:cNvPr id="8" name="CuadroTexto 7">
            <a:extLst>
              <a:ext uri="{FF2B5EF4-FFF2-40B4-BE49-F238E27FC236}">
                <a16:creationId xmlns:a16="http://schemas.microsoft.com/office/drawing/2014/main" id="{DC5F69D8-1471-5BC8-4B71-0977FE8343C4}"/>
              </a:ext>
            </a:extLst>
          </p:cNvPr>
          <p:cNvSpPr txBox="1"/>
          <p:nvPr/>
        </p:nvSpPr>
        <p:spPr>
          <a:xfrm>
            <a:off x="6096000" y="1796924"/>
            <a:ext cx="5138388" cy="369332"/>
          </a:xfrm>
          <a:prstGeom prst="rect">
            <a:avLst/>
          </a:prstGeom>
          <a:noFill/>
        </p:spPr>
        <p:txBody>
          <a:bodyPr wrap="square" rtlCol="0">
            <a:spAutoFit/>
          </a:bodyPr>
          <a:lstStyle/>
          <a:p>
            <a:r>
              <a:rPr lang="es-ES_tradnl" dirty="0"/>
              <a:t>Tabla 7.2 Crecimiento del PIB en Latinoamérica</a:t>
            </a:r>
          </a:p>
        </p:txBody>
      </p:sp>
    </p:spTree>
    <p:extLst>
      <p:ext uri="{BB962C8B-B14F-4D97-AF65-F5344CB8AC3E}">
        <p14:creationId xmlns:p14="http://schemas.microsoft.com/office/powerpoint/2010/main" val="3004955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8EC434-CDD9-6F6D-C97A-B710F1CEFC9D}"/>
              </a:ext>
            </a:extLst>
          </p:cNvPr>
          <p:cNvSpPr>
            <a:spLocks noGrp="1"/>
          </p:cNvSpPr>
          <p:nvPr>
            <p:ph type="title"/>
          </p:nvPr>
        </p:nvSpPr>
        <p:spPr/>
        <p:txBody>
          <a:bodyPr/>
          <a:lstStyle/>
          <a:p>
            <a:r>
              <a:rPr lang="es-ES_tradnl" dirty="0"/>
              <a:t>Crecimiento y productividad en América Latina</a:t>
            </a:r>
          </a:p>
        </p:txBody>
      </p:sp>
      <p:pic>
        <p:nvPicPr>
          <p:cNvPr id="5" name="Imagen 4">
            <a:extLst>
              <a:ext uri="{FF2B5EF4-FFF2-40B4-BE49-F238E27FC236}">
                <a16:creationId xmlns:a16="http://schemas.microsoft.com/office/drawing/2014/main" id="{31695A6A-664A-E616-991C-61EED5B0CF33}"/>
              </a:ext>
            </a:extLst>
          </p:cNvPr>
          <p:cNvPicPr>
            <a:picLocks noChangeAspect="1"/>
          </p:cNvPicPr>
          <p:nvPr/>
        </p:nvPicPr>
        <p:blipFill>
          <a:blip r:embed="rId2"/>
          <a:stretch>
            <a:fillRect/>
          </a:stretch>
        </p:blipFill>
        <p:spPr>
          <a:xfrm>
            <a:off x="6096000" y="1690688"/>
            <a:ext cx="4842329" cy="4505471"/>
          </a:xfrm>
          <a:prstGeom prst="rect">
            <a:avLst/>
          </a:prstGeom>
        </p:spPr>
      </p:pic>
      <p:sp>
        <p:nvSpPr>
          <p:cNvPr id="7" name="CuadroTexto 6">
            <a:extLst>
              <a:ext uri="{FF2B5EF4-FFF2-40B4-BE49-F238E27FC236}">
                <a16:creationId xmlns:a16="http://schemas.microsoft.com/office/drawing/2014/main" id="{B360A68C-3461-6CAD-A6C6-AC5FF124AD5B}"/>
              </a:ext>
            </a:extLst>
          </p:cNvPr>
          <p:cNvSpPr txBox="1"/>
          <p:nvPr/>
        </p:nvSpPr>
        <p:spPr>
          <a:xfrm>
            <a:off x="613559" y="1786618"/>
            <a:ext cx="5066970" cy="4524315"/>
          </a:xfrm>
          <a:prstGeom prst="rect">
            <a:avLst/>
          </a:prstGeom>
          <a:noFill/>
        </p:spPr>
        <p:txBody>
          <a:bodyPr wrap="square">
            <a:spAutoFit/>
          </a:bodyPr>
          <a:lstStyle/>
          <a:p>
            <a:pPr marL="285750" indent="-285750">
              <a:buFont typeface="Arial" panose="020B0604020202020204" pitchFamily="34" charset="0"/>
              <a:buChar char="•"/>
            </a:pPr>
            <a:r>
              <a:rPr lang="es-ES_tradnl" dirty="0"/>
              <a:t>En América Latina, se observa un incremento de la productividad total de los factores (PTF) en Argentina, que avanza de 0.66 </a:t>
            </a:r>
            <a:r>
              <a:rPr lang="es-ES_tradnl" dirty="0" smtClean="0"/>
              <a:t>en 1959 </a:t>
            </a:r>
            <a:r>
              <a:rPr lang="es-ES_tradnl" dirty="0"/>
              <a:t>a 0.81 en 2019 y de Colombia, que aunque con una productividad menor, muestra un indicador en crecimiento, que pasa de 0.52 a 0.63 entre 1959 y 2019. </a:t>
            </a:r>
          </a:p>
          <a:p>
            <a:pPr marL="285750" indent="-285750">
              <a:buFont typeface="Arial" panose="020B0604020202020204" pitchFamily="34" charset="0"/>
              <a:buChar char="•"/>
            </a:pPr>
            <a:r>
              <a:rPr lang="es-ES_tradnl" dirty="0"/>
              <a:t>Chile es la economía más productiva de América Latina, con un índice de PFT de entre 0.78 y 0.75 en los últimos 60 años. </a:t>
            </a:r>
          </a:p>
          <a:p>
            <a:pPr marL="285750" indent="-285750">
              <a:buFont typeface="Arial" panose="020B0604020202020204" pitchFamily="34" charset="0"/>
              <a:buChar char="•"/>
            </a:pPr>
            <a:r>
              <a:rPr lang="es-ES_tradnl" dirty="0"/>
              <a:t>En los países restantes, se observa una tendencia decreciente de la productividad. El caso más severo es México, que en 1959 se encontraba a la par de Estados Unidos, con un índice de 1.01 y para 2019 se desploma a 0.58; una caída de poco más del 40% de su productividad en 60 años.</a:t>
            </a:r>
          </a:p>
        </p:txBody>
      </p:sp>
      <p:sp>
        <p:nvSpPr>
          <p:cNvPr id="8" name="CuadroTexto 7">
            <a:extLst>
              <a:ext uri="{FF2B5EF4-FFF2-40B4-BE49-F238E27FC236}">
                <a16:creationId xmlns:a16="http://schemas.microsoft.com/office/drawing/2014/main" id="{72ADAC9A-5383-F906-B538-CA546D7C341B}"/>
              </a:ext>
            </a:extLst>
          </p:cNvPr>
          <p:cNvSpPr txBox="1"/>
          <p:nvPr/>
        </p:nvSpPr>
        <p:spPr>
          <a:xfrm>
            <a:off x="6215412" y="1321356"/>
            <a:ext cx="5138388" cy="369332"/>
          </a:xfrm>
          <a:prstGeom prst="rect">
            <a:avLst/>
          </a:prstGeom>
          <a:noFill/>
        </p:spPr>
        <p:txBody>
          <a:bodyPr wrap="square" rtlCol="0">
            <a:spAutoFit/>
          </a:bodyPr>
          <a:lstStyle/>
          <a:p>
            <a:r>
              <a:rPr lang="es-ES_tradnl" dirty="0"/>
              <a:t>Tabla 7.3 Productividad total de los factores</a:t>
            </a:r>
          </a:p>
        </p:txBody>
      </p:sp>
    </p:spTree>
    <p:extLst>
      <p:ext uri="{BB962C8B-B14F-4D97-AF65-F5344CB8AC3E}">
        <p14:creationId xmlns:p14="http://schemas.microsoft.com/office/powerpoint/2010/main" val="2275062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80699A-B98B-6100-F5BE-432921686243}"/>
              </a:ext>
            </a:extLst>
          </p:cNvPr>
          <p:cNvSpPr>
            <a:spLocks noGrp="1"/>
          </p:cNvSpPr>
          <p:nvPr>
            <p:ph type="title"/>
          </p:nvPr>
        </p:nvSpPr>
        <p:spPr/>
        <p:txBody>
          <a:bodyPr/>
          <a:lstStyle/>
          <a:p>
            <a:r>
              <a:rPr lang="es-ES_tradnl" dirty="0"/>
              <a:t>El capital humano</a:t>
            </a:r>
          </a:p>
        </p:txBody>
      </p:sp>
      <p:pic>
        <p:nvPicPr>
          <p:cNvPr id="10" name="Imagen 9">
            <a:extLst>
              <a:ext uri="{FF2B5EF4-FFF2-40B4-BE49-F238E27FC236}">
                <a16:creationId xmlns:a16="http://schemas.microsoft.com/office/drawing/2014/main" id="{CD727D24-EE7B-3DF1-19CF-24372AA28FA9}"/>
              </a:ext>
            </a:extLst>
          </p:cNvPr>
          <p:cNvPicPr>
            <a:picLocks noChangeAspect="1"/>
          </p:cNvPicPr>
          <p:nvPr/>
        </p:nvPicPr>
        <p:blipFill>
          <a:blip r:embed="rId2"/>
          <a:stretch>
            <a:fillRect/>
          </a:stretch>
        </p:blipFill>
        <p:spPr>
          <a:xfrm>
            <a:off x="6752482" y="1861622"/>
            <a:ext cx="4035879" cy="4017107"/>
          </a:xfrm>
          <a:prstGeom prst="rect">
            <a:avLst/>
          </a:prstGeom>
        </p:spPr>
      </p:pic>
      <p:sp>
        <p:nvSpPr>
          <p:cNvPr id="12" name="CuadroTexto 11">
            <a:extLst>
              <a:ext uri="{FF2B5EF4-FFF2-40B4-BE49-F238E27FC236}">
                <a16:creationId xmlns:a16="http://schemas.microsoft.com/office/drawing/2014/main" id="{9F7F5242-4442-5479-5E05-10A9124D24A4}"/>
              </a:ext>
            </a:extLst>
          </p:cNvPr>
          <p:cNvSpPr txBox="1"/>
          <p:nvPr/>
        </p:nvSpPr>
        <p:spPr>
          <a:xfrm>
            <a:off x="536120" y="1671329"/>
            <a:ext cx="5650924" cy="470898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indent="-285750">
              <a:buFont typeface="Arial" panose="020B0604020202020204" pitchFamily="34" charset="0"/>
              <a:buChar char="•"/>
            </a:pPr>
            <a:r>
              <a:rPr lang="es-ES_tradnl" sz="2000" dirty="0"/>
              <a:t>Entre 1959 y 2019, las diez economías seleccionadas reportan un crecimiento importante del Índice de Capital Humano (ICH). Para 2019, los países con los índices más altos son, en primer lugar, República de Corea (3.76), en segundo, Estados Unidos (3.74) y en tercero, Canadá (3.72).</a:t>
            </a:r>
          </a:p>
          <a:p>
            <a:pPr marL="285750" indent="-285750">
              <a:buFont typeface="Arial" panose="020B0604020202020204" pitchFamily="34" charset="0"/>
              <a:buChar char="•"/>
            </a:pPr>
            <a:r>
              <a:rPr lang="es-ES_tradnl" sz="2000" dirty="0"/>
              <a:t>Para 2019, en América Latina, Chile reporta el ICH, más elevado (3.14), seguido por Argentina y Brasil (3.09 para ambos); el tercer lo ocupa Perú (2.88). </a:t>
            </a:r>
          </a:p>
          <a:p>
            <a:pPr marL="285750" indent="-285750">
              <a:buFont typeface="Arial" panose="020B0604020202020204" pitchFamily="34" charset="0"/>
              <a:buChar char="•"/>
            </a:pPr>
            <a:r>
              <a:rPr lang="es-ES_tradnl" sz="2000" dirty="0"/>
              <a:t>Del bloque seleccionado, las economías con menores índices de capital humano son, en orden descendente, México (2.77), Ecuador (2.76) y Colombia (2.59).</a:t>
            </a:r>
          </a:p>
        </p:txBody>
      </p:sp>
      <p:sp>
        <p:nvSpPr>
          <p:cNvPr id="13" name="CuadroTexto 12">
            <a:extLst>
              <a:ext uri="{FF2B5EF4-FFF2-40B4-BE49-F238E27FC236}">
                <a16:creationId xmlns:a16="http://schemas.microsoft.com/office/drawing/2014/main" id="{C6D1E54C-E6DC-EA1D-0061-A6C4C92AD63D}"/>
              </a:ext>
            </a:extLst>
          </p:cNvPr>
          <p:cNvSpPr txBox="1"/>
          <p:nvPr/>
        </p:nvSpPr>
        <p:spPr>
          <a:xfrm>
            <a:off x="6752482" y="1406823"/>
            <a:ext cx="3828432" cy="369332"/>
          </a:xfrm>
          <a:prstGeom prst="rect">
            <a:avLst/>
          </a:prstGeom>
          <a:noFill/>
        </p:spPr>
        <p:txBody>
          <a:bodyPr wrap="square" rtlCol="0">
            <a:spAutoFit/>
          </a:bodyPr>
          <a:lstStyle/>
          <a:p>
            <a:r>
              <a:rPr lang="es-ES_tradnl" dirty="0"/>
              <a:t>Tabla 7.4 Índice de Capital Humano</a:t>
            </a:r>
          </a:p>
        </p:txBody>
      </p:sp>
    </p:spTree>
    <p:extLst>
      <p:ext uri="{BB962C8B-B14F-4D97-AF65-F5344CB8AC3E}">
        <p14:creationId xmlns:p14="http://schemas.microsoft.com/office/powerpoint/2010/main" val="2386491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05D44D-F835-CF8E-633B-40AB1C845AEF}"/>
              </a:ext>
            </a:extLst>
          </p:cNvPr>
          <p:cNvSpPr>
            <a:spLocks noGrp="1"/>
          </p:cNvSpPr>
          <p:nvPr>
            <p:ph type="title"/>
          </p:nvPr>
        </p:nvSpPr>
        <p:spPr/>
        <p:txBody>
          <a:bodyPr/>
          <a:lstStyle/>
          <a:p>
            <a:r>
              <a:rPr lang="es-ES_tradnl" dirty="0"/>
              <a:t>Perspectivas de crecimiento en América Latina bajo pandemia</a:t>
            </a:r>
          </a:p>
        </p:txBody>
      </p:sp>
      <p:sp>
        <p:nvSpPr>
          <p:cNvPr id="5" name="CuadroTexto 4">
            <a:extLst>
              <a:ext uri="{FF2B5EF4-FFF2-40B4-BE49-F238E27FC236}">
                <a16:creationId xmlns:a16="http://schemas.microsoft.com/office/drawing/2014/main" id="{59E11581-76FB-1ACA-72E2-4269271F6A15}"/>
              </a:ext>
            </a:extLst>
          </p:cNvPr>
          <p:cNvSpPr txBox="1"/>
          <p:nvPr/>
        </p:nvSpPr>
        <p:spPr>
          <a:xfrm>
            <a:off x="308759" y="1913539"/>
            <a:ext cx="6324270" cy="4401205"/>
          </a:xfrm>
          <a:prstGeom prst="rect">
            <a:avLst/>
          </a:prstGeom>
          <a:noFill/>
        </p:spPr>
        <p:txBody>
          <a:bodyPr wrap="square">
            <a:spAutoFit/>
          </a:bodyPr>
          <a:lstStyle/>
          <a:p>
            <a:pPr marL="342900" indent="-342900">
              <a:buFont typeface="Arial" panose="020B0604020202020204" pitchFamily="34" charset="0"/>
              <a:buChar char="•"/>
            </a:pPr>
            <a:r>
              <a:rPr lang="es-ES_tradnl" sz="2000" dirty="0"/>
              <a:t>La región llegó a la pandemia con severos problemas de crecimiento </a:t>
            </a:r>
            <a:r>
              <a:rPr lang="es-ES_tradnl" sz="2000" dirty="0" smtClean="0"/>
              <a:t>previo. De </a:t>
            </a:r>
            <a:r>
              <a:rPr lang="es-ES_tradnl" sz="2000" dirty="0"/>
              <a:t>acuerdo con la Comisión Económica para América Latina (CEPAL), entre 2014-2019 la región estaba prácticamente estancada con una tasa anual promedio de crecimiento de 0.3% y una tasa de crecimiento del PIB per cápita negativa.</a:t>
            </a:r>
          </a:p>
          <a:p>
            <a:pPr marL="342900" indent="-342900">
              <a:buFont typeface="Arial" panose="020B0604020202020204" pitchFamily="34" charset="0"/>
              <a:buChar char="•"/>
            </a:pPr>
            <a:r>
              <a:rPr lang="es-ES_tradnl" sz="2000" dirty="0"/>
              <a:t>La CEPAL no vislumbra una recuperación rápida para la </a:t>
            </a:r>
            <a:r>
              <a:rPr lang="es-ES_tradnl" sz="2000" dirty="0" smtClean="0"/>
              <a:t>región. En </a:t>
            </a:r>
            <a:r>
              <a:rPr lang="es-ES_tradnl" sz="2000"/>
              <a:t>la </a:t>
            </a:r>
            <a:r>
              <a:rPr lang="es-ES_tradnl" sz="2000" smtClean="0"/>
              <a:t>tabla </a:t>
            </a:r>
            <a:r>
              <a:rPr lang="es-ES_tradnl" sz="2000" dirty="0"/>
              <a:t>se puede observar que el repunte esperado en 2021 no alcanza para recuperar lo que se perdió durante 2020 con la pandemia.</a:t>
            </a:r>
          </a:p>
          <a:p>
            <a:pPr marL="342900" indent="-342900">
              <a:buFont typeface="Arial" panose="020B0604020202020204" pitchFamily="34" charset="0"/>
              <a:buChar char="•"/>
            </a:pPr>
            <a:r>
              <a:rPr lang="es-ES_tradnl" sz="2000" dirty="0"/>
              <a:t>Es importante recuperar el crecimiento económico, pero también buscar crecer de una manera diferente, buscando detener el deterioro ambiental, la pobreza y la desigualdad. </a:t>
            </a:r>
          </a:p>
        </p:txBody>
      </p:sp>
      <p:pic>
        <p:nvPicPr>
          <p:cNvPr id="7" name="Imagen 6">
            <a:extLst>
              <a:ext uri="{FF2B5EF4-FFF2-40B4-BE49-F238E27FC236}">
                <a16:creationId xmlns:a16="http://schemas.microsoft.com/office/drawing/2014/main" id="{74981450-DB70-54C5-37BD-858D23CBE887}"/>
              </a:ext>
            </a:extLst>
          </p:cNvPr>
          <p:cNvPicPr>
            <a:picLocks noChangeAspect="1"/>
          </p:cNvPicPr>
          <p:nvPr/>
        </p:nvPicPr>
        <p:blipFill>
          <a:blip r:embed="rId2"/>
          <a:stretch>
            <a:fillRect/>
          </a:stretch>
        </p:blipFill>
        <p:spPr>
          <a:xfrm>
            <a:off x="7106064" y="2168717"/>
            <a:ext cx="4364511" cy="4309030"/>
          </a:xfrm>
          <a:prstGeom prst="rect">
            <a:avLst/>
          </a:prstGeom>
        </p:spPr>
      </p:pic>
      <p:sp>
        <p:nvSpPr>
          <p:cNvPr id="8" name="CuadroTexto 7">
            <a:extLst>
              <a:ext uri="{FF2B5EF4-FFF2-40B4-BE49-F238E27FC236}">
                <a16:creationId xmlns:a16="http://schemas.microsoft.com/office/drawing/2014/main" id="{ED299211-8447-1575-6783-2702EDAB3D2E}"/>
              </a:ext>
            </a:extLst>
          </p:cNvPr>
          <p:cNvSpPr txBox="1"/>
          <p:nvPr/>
        </p:nvSpPr>
        <p:spPr>
          <a:xfrm>
            <a:off x="6998855" y="1745036"/>
            <a:ext cx="4364511" cy="369332"/>
          </a:xfrm>
          <a:prstGeom prst="rect">
            <a:avLst/>
          </a:prstGeom>
          <a:noFill/>
        </p:spPr>
        <p:txBody>
          <a:bodyPr wrap="square" rtlCol="0">
            <a:spAutoFit/>
          </a:bodyPr>
          <a:lstStyle/>
          <a:p>
            <a:r>
              <a:rPr lang="es-ES_tradnl" dirty="0"/>
              <a:t>Tabla 7.5 Previsión de crecimiento del PIB</a:t>
            </a:r>
          </a:p>
        </p:txBody>
      </p:sp>
    </p:spTree>
    <p:extLst>
      <p:ext uri="{BB962C8B-B14F-4D97-AF65-F5344CB8AC3E}">
        <p14:creationId xmlns:p14="http://schemas.microsoft.com/office/powerpoint/2010/main" val="58504180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759</Words>
  <Application>Microsoft Office PowerPoint</Application>
  <PresentationFormat>Panorámica</PresentationFormat>
  <Paragraphs>28</Paragraphs>
  <Slides>7</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7</vt:i4>
      </vt:variant>
    </vt:vector>
  </HeadingPairs>
  <TitlesOfParts>
    <vt:vector size="11" baseType="lpstr">
      <vt:lpstr>Arial</vt:lpstr>
      <vt:lpstr>Calibri</vt:lpstr>
      <vt:lpstr>Calibri Light</vt:lpstr>
      <vt:lpstr>Tema de Office</vt:lpstr>
      <vt:lpstr>Capítulo 7. Los problemas de crecimiento en América Latina</vt:lpstr>
      <vt:lpstr>Pandemia y crecimiento</vt:lpstr>
      <vt:lpstr>Pandemia y crisis</vt:lpstr>
      <vt:lpstr>Crecimiento en América Latina (1955-2019)</vt:lpstr>
      <vt:lpstr>Crecimiento y productividad en América Latina</vt:lpstr>
      <vt:lpstr>El capital humano</vt:lpstr>
      <vt:lpstr>Perspectivas de crecimiento en América Latina bajo pandemia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7. Los problemas de crecimiento en América Latina</dc:title>
  <dc:creator>LUIS QUINTANA ROMERO</dc:creator>
  <cp:lastModifiedBy>Revisor</cp:lastModifiedBy>
  <cp:revision>3</cp:revision>
  <dcterms:created xsi:type="dcterms:W3CDTF">2023-01-21T05:28:32Z</dcterms:created>
  <dcterms:modified xsi:type="dcterms:W3CDTF">2023-04-12T21:12:49Z</dcterms:modified>
</cp:coreProperties>
</file>